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7"/>
  </p:notesMasterIdLst>
  <p:handoutMasterIdLst>
    <p:handoutMasterId r:id="rId28"/>
  </p:handoutMasterIdLst>
  <p:sldIdLst>
    <p:sldId id="641" r:id="rId3"/>
    <p:sldId id="601" r:id="rId4"/>
    <p:sldId id="624" r:id="rId5"/>
    <p:sldId id="625" r:id="rId6"/>
    <p:sldId id="543" r:id="rId7"/>
    <p:sldId id="633" r:id="rId8"/>
    <p:sldId id="632" r:id="rId9"/>
    <p:sldId id="634" r:id="rId10"/>
    <p:sldId id="635" r:id="rId11"/>
    <p:sldId id="626" r:id="rId12"/>
    <p:sldId id="627" r:id="rId13"/>
    <p:sldId id="628" r:id="rId14"/>
    <p:sldId id="629" r:id="rId15"/>
    <p:sldId id="510" r:id="rId16"/>
    <p:sldId id="578" r:id="rId17"/>
    <p:sldId id="640" r:id="rId18"/>
    <p:sldId id="606" r:id="rId19"/>
    <p:sldId id="605" r:id="rId20"/>
    <p:sldId id="637" r:id="rId21"/>
    <p:sldId id="636" r:id="rId22"/>
    <p:sldId id="630" r:id="rId23"/>
    <p:sldId id="631" r:id="rId24"/>
    <p:sldId id="638" r:id="rId25"/>
    <p:sldId id="63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41"/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640"/>
            <p14:sldId id="606"/>
            <p14:sldId id="605"/>
            <p14:sldId id="637"/>
            <p14:sldId id="636"/>
            <p14:sldId id="630"/>
            <p14:sldId id="631"/>
            <p14:sldId id="638"/>
            <p14:sldId id="6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6" autoAdjust="0"/>
    <p:restoredTop sz="69760" autoAdjust="0"/>
  </p:normalViewPr>
  <p:slideViewPr>
    <p:cSldViewPr snapToGrid="0" snapToObjects="1">
      <p:cViewPr varScale="1">
        <p:scale>
          <a:sx n="96" d="100"/>
          <a:sy n="96" d="100"/>
        </p:scale>
        <p:origin x="-1536" y="-96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256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1989540744"/>
        <c:axId val="1985753672"/>
      </c:barChart>
      <c:catAx>
        <c:axId val="1989540744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1985753672"/>
        <c:crosses val="autoZero"/>
        <c:auto val="1"/>
        <c:lblAlgn val="ctr"/>
        <c:lblOffset val="100"/>
        <c:noMultiLvlLbl val="1"/>
      </c:catAx>
      <c:valAx>
        <c:axId val="1985753672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D9D9D9"/>
                </a:solidFill>
                <a:effectLst/>
                <a:latin typeface="Helvetica Light"/>
              </a:defRPr>
            </a:pPr>
            <a:endParaRPr lang="en-US"/>
          </a:p>
        </c:txPr>
        <c:crossAx val="1989540744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Now, you might have seen some version of the story where several Silicon Valley companies are disrupting traditional industries and creating tremendous value. 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 err="1"/>
              <a:t>Uber</a:t>
            </a:r>
            <a:r>
              <a:rPr lang="en-US" dirty="0"/>
              <a:t> has no cars, </a:t>
            </a:r>
            <a:r>
              <a:rPr lang="en-US" dirty="0" err="1"/>
              <a:t>AirBnB</a:t>
            </a:r>
            <a:r>
              <a:rPr lang="en-US" dirty="0"/>
              <a:t> owns no real estate,  Facebook doesn’t generate content and Amazon has no retail stores. This is all based on software. And that’s really a great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However, we don’t hear as much about the as the massive enterprise revolution at play.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/>
              <a:t>These are brick and mortar, solid revenue generating, dividend paying companies that are all adopting Pivotal Cloud Foundry and changing the way they build and deploy software.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Speak to each of the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is changing industries but software itself is changing.  You hear a lot about buzz-words and new technologies coming to play with ideas such as Microservices, DevOps, Continuous Delivery and of Containerization of workloads made popular by </a:t>
            </a:r>
            <a:r>
              <a:rPr lang="en-US" dirty="0" err="1"/>
              <a:t>Docker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/>
          <a:lstStyle/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Inverse Conway </a:t>
            </a:r>
            <a:r>
              <a:rPr lang="en-US" sz="1100" dirty="0" smtClean="0">
                <a:solidFill>
                  <a:srgbClr val="FFFFFF"/>
                </a:solidFill>
              </a:rPr>
              <a:t>Maneuver coined by </a:t>
            </a:r>
            <a:r>
              <a:rPr lang="en-US" sz="1100" dirty="0" err="1" smtClean="0">
                <a:solidFill>
                  <a:srgbClr val="FFFFFF"/>
                </a:solidFill>
              </a:rPr>
              <a:t>Thoughtworks</a:t>
            </a:r>
            <a:r>
              <a:rPr lang="en-US" sz="1100" dirty="0" smtClean="0">
                <a:solidFill>
                  <a:srgbClr val="FFFFFF"/>
                </a:solidFill>
              </a:rPr>
              <a:t> -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jonnyleroy.com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/2011/02/03/dealing-with-creaky-legacy-platforms/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Goal is to create self contained,</a:t>
            </a: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 business aligned teams with the smallest feedback loop. 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Business capability teams interact with platform operations team via APIs and not meetings. This creates a friction free experience for the business capability team who now have the tools to 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Scale Demo – its</a:t>
            </a:r>
            <a:r>
              <a:rPr lang="en-US" sz="1400" baseline="0" dirty="0" smtClean="0"/>
              <a:t> the fastest to stage</a:t>
            </a:r>
          </a:p>
          <a:p>
            <a:endParaRPr lang="en-US" sz="1400" dirty="0" smtClean="0"/>
          </a:p>
          <a:p>
            <a:r>
              <a:rPr lang="en-US" sz="1400" dirty="0" smtClean="0"/>
              <a:t>Do not go </a:t>
            </a:r>
            <a:r>
              <a:rPr lang="en-US" sz="1400" baseline="0" dirty="0" smtClean="0"/>
              <a:t>too deep into all the features if PCF. </a:t>
            </a:r>
          </a:p>
          <a:p>
            <a:r>
              <a:rPr lang="en-US" sz="1400" baseline="0" dirty="0" smtClean="0"/>
              <a:t>Session 2 will cover Org, Space, </a:t>
            </a:r>
            <a:r>
              <a:rPr lang="en-US" sz="1400" baseline="0" dirty="0" err="1" smtClean="0"/>
              <a:t>buildpacks</a:t>
            </a:r>
            <a:r>
              <a:rPr lang="en-US" sz="1400" baseline="0" dirty="0" smtClean="0"/>
              <a:t>, Containers, Scaling, </a:t>
            </a:r>
            <a:r>
              <a:rPr lang="en-US" sz="1400" baseline="0" dirty="0" err="1" smtClean="0"/>
              <a:t>etc</a:t>
            </a:r>
            <a:endParaRPr lang="en-US" sz="1400" baseline="0" dirty="0" smtClean="0"/>
          </a:p>
          <a:p>
            <a:r>
              <a:rPr lang="en-US" sz="1400" baseline="0" dirty="0" smtClean="0"/>
              <a:t>If this needs to be a full demo because stakeholders in the room, make sure not to talk too much to leave little time for the Labs, OK to </a:t>
            </a:r>
            <a:r>
              <a:rPr lang="en-US" sz="1400" baseline="0" dirty="0" err="1" smtClean="0"/>
              <a:t>deferr</a:t>
            </a:r>
            <a:r>
              <a:rPr lang="en-US" sz="1400" baseline="0" dirty="0" smtClean="0"/>
              <a:t> questions to the next Session on Arch and if the student is going to be in the lab for the rest of the workshop.</a:t>
            </a:r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Open source software offers true community-driven outcomes. Cloud Foundry Foundation has </a:t>
            </a:r>
            <a:r>
              <a:rPr lang="en-US" dirty="0" smtClean="0">
                <a:latin typeface="Calibri" charset="0"/>
              </a:rPr>
              <a:t>40+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companies </a:t>
            </a:r>
            <a:r>
              <a:rPr lang="en-US" dirty="0">
                <a:latin typeface="Calibri" charset="0"/>
              </a:rPr>
              <a:t>that participate in the community with a vested interest in a platform that continues to grow and meet customer needs, now and in the future. </a:t>
            </a: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/>
          </a:p>
          <a:p>
            <a:r>
              <a:rPr lang="en-US" sz="1400" dirty="0"/>
              <a:t>(bold moves)</a:t>
            </a:r>
          </a:p>
          <a:p>
            <a:r>
              <a:rPr lang="en-US" sz="1400" dirty="0"/>
              <a:t>2015 – This is..</a:t>
            </a:r>
          </a:p>
          <a:p>
            <a:r>
              <a:rPr lang="en-US" sz="1400" dirty="0"/>
              <a:t>The year where we see a level of adoption of our products and services that propels us to becoming an </a:t>
            </a:r>
            <a:r>
              <a:rPr lang="en-US" sz="1400" dirty="0" err="1"/>
              <a:t>ipo</a:t>
            </a:r>
            <a:r>
              <a:rPr lang="en-US" sz="1400" dirty="0"/>
              <a:t>-worthy company</a:t>
            </a:r>
          </a:p>
          <a:p>
            <a:r>
              <a:rPr lang="en-US" sz="1400" dirty="0"/>
              <a:t>This </a:t>
            </a:r>
            <a:r>
              <a:rPr lang="en-US" sz="1400" dirty="0" err="1"/>
              <a:t>is..the</a:t>
            </a:r>
            <a:r>
              <a:rPr lang="en-US" sz="1400" dirty="0"/>
              <a:t> year where our great vision becomes a reality in production environments at the most important companies and organizations in the world.</a:t>
            </a:r>
          </a:p>
          <a:p>
            <a:r>
              <a:rPr lang="en-US" sz="1400" dirty="0"/>
              <a:t>This is the year that we show and teach our customers and partners the power and opportunity that building great software brings.</a:t>
            </a:r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r>
              <a:rPr lang="en-US" dirty="0" smtClean="0"/>
              <a:t>I wanted to go over some of these emerging development models and </a:t>
            </a:r>
          </a:p>
          <a:p>
            <a:r>
              <a:rPr lang="en-US" dirty="0" smtClean="0"/>
              <a:t>how tech companies have been successful in moving to these highly </a:t>
            </a:r>
            <a:r>
              <a:rPr lang="en-US" baseline="0" dirty="0" err="1" smtClean="0"/>
              <a:t>composable</a:t>
            </a:r>
            <a:r>
              <a:rPr lang="en-US" baseline="0" dirty="0" smtClean="0"/>
              <a:t>, resilient application architectures that we’re referring to as cloud native applications.</a:t>
            </a:r>
          </a:p>
          <a:p>
            <a:r>
              <a:rPr lang="en-US" baseline="0" dirty="0" smtClean="0"/>
              <a:t>I want to show you what kind of platform tools the leading tech companies had to build.</a:t>
            </a:r>
          </a:p>
          <a:p>
            <a:r>
              <a:rPr lang="en-US" baseline="0" dirty="0" smtClean="0"/>
              <a:t>And how these new designs are really hitting a lot of enterprises, companies that don’t depend on software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want to showcase how these projects work together with a demo of a microservice-based Java app, built with Spring Boot and Netflix OSS projects</a:t>
            </a:r>
          </a:p>
          <a:p>
            <a:r>
              <a:rPr lang="en-US" baseline="0" dirty="0" smtClean="0"/>
              <a:t>Before we turn it over to discussion</a:t>
            </a:r>
            <a:endParaRPr lang="en-US" dirty="0" smtClean="0"/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begin the conversation with contrasting the past with the present. Using the auto industry as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backdrop, we examine at how industrialization changed manufacturing for good.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A&amp;E – Corporate IT and Broadcast Engineering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 Assembly Line from back in the day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automated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here’s the reality.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have a precious resource that’s spending TOO much of their time, not doing what you hired them to do. And for good reason.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and in-demand resource these days – Your developers.   This is what they really want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7.png"/><Relationship Id="rId47" Type="http://schemas.openxmlformats.org/officeDocument/2006/relationships/image" Target="../media/image98.png"/><Relationship Id="rId48" Type="http://schemas.openxmlformats.org/officeDocument/2006/relationships/image" Target="../media/image99.png"/><Relationship Id="rId49" Type="http://schemas.openxmlformats.org/officeDocument/2006/relationships/image" Target="../media/image100.png"/><Relationship Id="rId20" Type="http://schemas.openxmlformats.org/officeDocument/2006/relationships/image" Target="../media/image71.png"/><Relationship Id="rId21" Type="http://schemas.openxmlformats.org/officeDocument/2006/relationships/image" Target="../media/image72.jpe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27" Type="http://schemas.openxmlformats.org/officeDocument/2006/relationships/image" Target="../media/image78.png"/><Relationship Id="rId28" Type="http://schemas.openxmlformats.org/officeDocument/2006/relationships/image" Target="../media/image79.png"/><Relationship Id="rId29" Type="http://schemas.openxmlformats.org/officeDocument/2006/relationships/image" Target="../media/image80.png"/><Relationship Id="rId50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30" Type="http://schemas.openxmlformats.org/officeDocument/2006/relationships/image" Target="../media/image81.png"/><Relationship Id="rId31" Type="http://schemas.openxmlformats.org/officeDocument/2006/relationships/image" Target="../media/image82.png"/><Relationship Id="rId32" Type="http://schemas.openxmlformats.org/officeDocument/2006/relationships/image" Target="../media/image83.png"/><Relationship Id="rId9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33" Type="http://schemas.openxmlformats.org/officeDocument/2006/relationships/image" Target="../media/image84.png"/><Relationship Id="rId34" Type="http://schemas.openxmlformats.org/officeDocument/2006/relationships/image" Target="../media/image85.png"/><Relationship Id="rId35" Type="http://schemas.openxmlformats.org/officeDocument/2006/relationships/image" Target="../media/image86.png"/><Relationship Id="rId36" Type="http://schemas.openxmlformats.org/officeDocument/2006/relationships/image" Target="../media/image87.png"/><Relationship Id="rId10" Type="http://schemas.openxmlformats.org/officeDocument/2006/relationships/image" Target="../media/image61.jpeg"/><Relationship Id="rId11" Type="http://schemas.openxmlformats.org/officeDocument/2006/relationships/image" Target="../media/image62.emf"/><Relationship Id="rId12" Type="http://schemas.openxmlformats.org/officeDocument/2006/relationships/image" Target="../media/image63.jpe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jpeg"/><Relationship Id="rId19" Type="http://schemas.openxmlformats.org/officeDocument/2006/relationships/image" Target="../media/image70.jpeg"/><Relationship Id="rId37" Type="http://schemas.openxmlformats.org/officeDocument/2006/relationships/image" Target="../media/image88.png"/><Relationship Id="rId38" Type="http://schemas.openxmlformats.org/officeDocument/2006/relationships/image" Target="../media/image89.png"/><Relationship Id="rId39" Type="http://schemas.openxmlformats.org/officeDocument/2006/relationships/image" Target="../media/image90.png"/><Relationship Id="rId40" Type="http://schemas.openxmlformats.org/officeDocument/2006/relationships/image" Target="../media/image91.png"/><Relationship Id="rId41" Type="http://schemas.openxmlformats.org/officeDocument/2006/relationships/image" Target="../media/image92.png"/><Relationship Id="rId42" Type="http://schemas.openxmlformats.org/officeDocument/2006/relationships/image" Target="../media/image93.png"/><Relationship Id="rId43" Type="http://schemas.openxmlformats.org/officeDocument/2006/relationships/image" Target="../media/image94.png"/><Relationship Id="rId44" Type="http://schemas.openxmlformats.org/officeDocument/2006/relationships/image" Target="../media/image95.png"/><Relationship Id="rId45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Name, Team, Apps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371" y="-130747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is changing </a:t>
            </a:r>
            <a:r>
              <a:rPr lang="en-US" dirty="0">
                <a:solidFill>
                  <a:srgbClr val="00AE9E"/>
                </a:solidFill>
              </a:rPr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" y="1598592"/>
            <a:ext cx="1675078" cy="40904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" y="2598397"/>
            <a:ext cx="1247974" cy="388671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3" y="3559697"/>
            <a:ext cx="905613" cy="83460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88" y="3444077"/>
            <a:ext cx="1184477" cy="53423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07" y="2598398"/>
            <a:ext cx="1791404" cy="229059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29" y="1635448"/>
            <a:ext cx="1387036" cy="37219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Software is </a:t>
            </a:r>
            <a:r>
              <a:rPr lang="en-US" dirty="0">
                <a:solidFill>
                  <a:srgbClr val="00AE9E"/>
                </a:solidFill>
              </a:rPr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75" y="2474172"/>
            <a:ext cx="1896052" cy="1896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87007" y="568935"/>
              <a:ext cx="2926444" cy="4324067"/>
              <a:chOff x="3087007" y="568935"/>
              <a:chExt cx="2926444" cy="432406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87007" y="568935"/>
                <a:ext cx="2926443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More Bugs in production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087007" y="2729424"/>
                <a:ext cx="292644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" y="67377"/>
            <a:ext cx="3048000" cy="4721071"/>
            <a:chOff x="1" y="67377"/>
            <a:chExt cx="3048000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2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" y="568935"/>
              <a:ext cx="3048000" cy="4219513"/>
              <a:chOff x="1" y="568935"/>
              <a:chExt cx="3048000" cy="421951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" y="568935"/>
                <a:ext cx="3048000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" y="2735319"/>
                <a:ext cx="2832022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096001" y="86653"/>
            <a:ext cx="3047999" cy="4896873"/>
            <a:chOff x="6108701" y="86653"/>
            <a:chExt cx="3047999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08701" y="568935"/>
              <a:ext cx="3047999" cy="4414591"/>
              <a:chOff x="6108701" y="568935"/>
              <a:chExt cx="3047999" cy="441459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108701" y="568935"/>
                <a:ext cx="3047999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Slow deployment cycles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108701" y="2748626"/>
                <a:ext cx="3047999" cy="6232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deployments</a:t>
                </a:r>
                <a:endParaRPr lang="en-US" sz="16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AE9E"/>
                </a:solidFill>
              </a:rPr>
              <a:t>It Takes a Platform</a:t>
            </a:r>
            <a:endParaRPr lang="en" sz="3600" baseline="30000" dirty="0">
              <a:solidFill>
                <a:srgbClr val="00AE9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chemeClr val="accent6"/>
                </a:solidFill>
              </a:rPr>
              <a:t>turn-key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US" sz="3600" dirty="0" smtClean="0">
                <a:solidFill>
                  <a:srgbClr val="FFC85F"/>
                </a:solidFill>
              </a:rPr>
              <a:t>first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469201" y="1521758"/>
            <a:ext cx="8308010" cy="2794095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64" y="95250"/>
            <a:ext cx="8410574" cy="460374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Cloud Native Application Platforms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8749" y="1341401"/>
            <a:ext cx="2363168" cy="2806605"/>
            <a:chOff x="678262" y="2856832"/>
            <a:chExt cx="22506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782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27C3A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57977" y="835533"/>
            <a:ext cx="2010836" cy="769747"/>
            <a:chOff x="6957977" y="835533"/>
            <a:chExt cx="2010836" cy="769747"/>
          </a:xfrm>
        </p:grpSpPr>
        <p:cxnSp>
          <p:nvCxnSpPr>
            <p:cNvPr id="53" name="Straight Arrow Connector 52"/>
            <p:cNvCxnSpPr/>
            <p:nvPr/>
          </p:nvCxnSpPr>
          <p:spPr bwMode="gray">
            <a:xfrm flipV="1">
              <a:off x="7636426" y="1225169"/>
              <a:ext cx="989612" cy="380111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2C95DD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 bwMode="gray">
            <a:xfrm>
              <a:off x="6957977" y="835533"/>
              <a:ext cx="2010836" cy="469666"/>
            </a:xfrm>
            <a:prstGeom prst="rect">
              <a:avLst/>
            </a:prstGeom>
            <a:noFill/>
          </p:spPr>
          <p:txBody>
            <a:bodyPr wrap="square" lIns="38405" tIns="19202" rIns="38405" bIns="19202" rtlCol="0">
              <a:spAutoFit/>
            </a:bodyPr>
            <a:lstStyle/>
            <a:p>
              <a:pPr algn="ctr" defTabSz="384048"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Calibri"/>
                  <a:cs typeface="Calibri"/>
                </a:rPr>
                <a:t>Business Value, Agility &amp; Cost Savings</a:t>
              </a:r>
              <a:endParaRPr lang="en-US" sz="1400" b="1" kern="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5329" y="1341402"/>
            <a:ext cx="3635353" cy="2806606"/>
            <a:chOff x="5255329" y="1341402"/>
            <a:chExt cx="3635353" cy="2806606"/>
          </a:xfrm>
        </p:grpSpPr>
        <p:sp>
          <p:nvSpPr>
            <p:cNvPr id="38" name="Rounded Rectangle 37"/>
            <p:cNvSpPr/>
            <p:nvPr/>
          </p:nvSpPr>
          <p:spPr>
            <a:xfrm>
              <a:off x="6112580" y="2892289"/>
              <a:ext cx="1523846" cy="2057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5605101" y="1341402"/>
              <a:ext cx="2352716" cy="2806606"/>
              <a:chOff x="688216" y="2856832"/>
              <a:chExt cx="2240681" cy="3563942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Cloud Native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</p:grpSp>
        <p:sp>
          <p:nvSpPr>
            <p:cNvPr id="41" name="TextBox 56"/>
            <p:cNvSpPr txBox="1"/>
            <p:nvPr/>
          </p:nvSpPr>
          <p:spPr>
            <a:xfrm rot="16200000" flipH="1">
              <a:off x="7807994" y="2737507"/>
              <a:ext cx="1046440" cy="111893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Pivotal CF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+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Choice of</a:t>
              </a:r>
              <a:r>
                <a:rPr lang="en-US" sz="1400" b="1" kern="0" noProof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 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 flipH="1">
              <a:off x="7659657" y="2380211"/>
              <a:ext cx="270688" cy="1759989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752665" y="1858850"/>
              <a:ext cx="317596" cy="53858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TextBox 52"/>
            <p:cNvSpPr txBox="1"/>
            <p:nvPr/>
          </p:nvSpPr>
          <p:spPr>
            <a:xfrm>
              <a:off x="5255329" y="1685324"/>
              <a:ext cx="615553" cy="80705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371" y="0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chemeClr val="accent2"/>
                </a:solidFill>
                <a:sym typeface="Calibri"/>
              </a:rPr>
              <a:t>What Just Happened</a:t>
            </a:r>
            <a:endParaRPr lang="en-US" sz="3200" dirty="0">
              <a:solidFill>
                <a:schemeClr val="accent2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00AE9E"/>
                </a:solidFill>
              </a:rPr>
              <a:t>Full Stack Ticket Elimination</a:t>
            </a:r>
            <a:endParaRPr lang="en-US" dirty="0">
              <a:solidFill>
                <a:srgbClr val="00AE9E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9371" y="-130747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chemeClr val="accent2"/>
                </a:solidFill>
              </a:rPr>
              <a:t>Pivotal Cloud Foundry at a Glance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chemeClr val="accent2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chemeClr val="accent2"/>
                </a:solidFill>
                <a:latin typeface="+mj-lt"/>
              </a:rPr>
              <a:t>Cloud Foundry</a:t>
            </a:r>
            <a:endParaRPr lang="en-US" b="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53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corporations are contributing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members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158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meetups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in 49 countries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D9D9D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chemeClr val="accent2"/>
                </a:solidFill>
              </a:rPr>
              <a:t>Pivotal Cloud Foundry C</a:t>
            </a:r>
            <a:r>
              <a:rPr lang="en-US" sz="2800" b="0" dirty="0" smtClean="0">
                <a:solidFill>
                  <a:schemeClr val="accent2"/>
                </a:solidFill>
              </a:rPr>
              <a:t>ommercialization </a:t>
            </a:r>
            <a:r>
              <a:rPr lang="en-US" sz="2800" b="0" dirty="0">
                <a:solidFill>
                  <a:schemeClr val="accent2"/>
                </a:solidFill>
              </a:rPr>
              <a:t>M</a:t>
            </a:r>
            <a:r>
              <a:rPr lang="en-US" sz="2800" b="0" dirty="0" smtClean="0">
                <a:solidFill>
                  <a:schemeClr val="accent2"/>
                </a:solidFill>
              </a:rPr>
              <a:t>odel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D9D9D9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D9D9D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D9D9D9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 r e a 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38" y="2285530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rgbClr val="00AE9E"/>
                </a:solidFill>
                <a:sym typeface="Arial"/>
              </a:rPr>
              <a:t>Agenda</a:t>
            </a:r>
            <a:endParaRPr lang="en-US" sz="4000" dirty="0">
              <a:solidFill>
                <a:srgbClr val="00AE9E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57349" y="120115"/>
            <a:ext cx="4237426" cy="4823104"/>
            <a:chOff x="5136783" y="360174"/>
            <a:chExt cx="3713281" cy="4280210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7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360174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3585612351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D9D9D9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Much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ime </a:t>
            </a:r>
            <a:r>
              <a:rPr lang="en-US" dirty="0">
                <a:solidFill>
                  <a:srgbClr val="00AE9E"/>
                </a:solidFill>
              </a:rPr>
              <a:t>NOT </a:t>
            </a:r>
            <a:r>
              <a:rPr lang="en-US" dirty="0" smtClean="0">
                <a:solidFill>
                  <a:srgbClr val="00AE9E"/>
                </a:solidFill>
              </a:rPr>
              <a:t>Writing </a:t>
            </a:r>
            <a:r>
              <a:rPr lang="en-US" dirty="0">
                <a:solidFill>
                  <a:srgbClr val="00AE9E"/>
                </a:solidFill>
              </a:rPr>
              <a:t>S</a:t>
            </a:r>
            <a:r>
              <a:rPr lang="en-US" dirty="0" smtClean="0">
                <a:solidFill>
                  <a:srgbClr val="00AE9E"/>
                </a:solidFill>
              </a:rPr>
              <a:t>oftware</a:t>
            </a:r>
            <a:endParaRPr lang="en-US" dirty="0">
              <a:solidFill>
                <a:srgbClr val="00AE9E"/>
              </a:solidFill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6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6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 </a:t>
            </a:r>
            <a:r>
              <a:rPr lang="en-US" dirty="0" smtClean="0">
                <a:solidFill>
                  <a:srgbClr val="00AE9E"/>
                </a:solidFill>
              </a:rPr>
              <a:t>DREAM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Haiku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 Run it in the Cloud for me,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,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IT Operator </a:t>
            </a:r>
            <a:r>
              <a:rPr lang="en-US" dirty="0" smtClean="0">
                <a:solidFill>
                  <a:srgbClr val="00AE9E"/>
                </a:solidFill>
              </a:rPr>
              <a:t>REALITY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Day One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rgbClr val="FFC85F"/>
                </a:solidFill>
                <a:cs typeface="Arial"/>
              </a:rPr>
              <a:t>and again and again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D9D9D9"/>
                </a:solidFill>
              </a:rPr>
              <a:t>It's </a:t>
            </a:r>
            <a:r>
              <a:rPr lang="en-US" sz="2400" dirty="0">
                <a:solidFill>
                  <a:srgbClr val="D9D9D9"/>
                </a:solidFill>
              </a:rPr>
              <a:t>not enough just to deploy </a:t>
            </a:r>
            <a:r>
              <a:rPr lang="en-US" sz="2400" dirty="0" smtClean="0">
                <a:solidFill>
                  <a:srgbClr val="D9D9D9"/>
                </a:solidFill>
              </a:rPr>
              <a:t>something </a:t>
            </a:r>
            <a:endParaRPr lang="en-US" sz="2400" dirty="0">
              <a:solidFill>
                <a:srgbClr val="D9D9D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9" name="Oval 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2" name="Oval 1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29" name="Oval 2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2" name="Oval 3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1890" y="729102"/>
              <a:ext cx="568171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5" name="Oval 3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8" name="Oval 37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4" name="Oval 43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3583" y="2034489"/>
            <a:ext cx="6410373" cy="1510713"/>
            <a:chOff x="962146" y="1843989"/>
            <a:chExt cx="6410373" cy="1510713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2146" y="1843990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3566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D9D9D9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a typeface="+mj-ea"/>
                <a:cs typeface="Arial"/>
              </a:rPr>
              <a:t>IT Ops Spends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T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ime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B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uilding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S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nowflakes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28261</TotalTime>
  <Words>1375</Words>
  <Application>Microsoft Macintosh PowerPoint</Application>
  <PresentationFormat>On-screen Show (16:9)</PresentationFormat>
  <Paragraphs>285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Pivotal Main</vt:lpstr>
      <vt:lpstr>1_Pivotal Main</vt:lpstr>
      <vt:lpstr>PowerPoint Presentation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Cloud Native Application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Ben Bertka</cp:lastModifiedBy>
  <cp:revision>1052</cp:revision>
  <cp:lastPrinted>2015-08-14T15:58:30Z</cp:lastPrinted>
  <dcterms:created xsi:type="dcterms:W3CDTF">2015-05-27T14:59:12Z</dcterms:created>
  <dcterms:modified xsi:type="dcterms:W3CDTF">2016-02-29T17:29:42Z</dcterms:modified>
</cp:coreProperties>
</file>